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786"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56f9f05647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56f9f05647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56f9f05647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56f9f05647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56f9f05647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56f9f05647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56f9f05647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56f9f05647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56fc7a2ff5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56fc7a2ff5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56fc7a2ff5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56fc7a2ff5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56fc7a2ff5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56fc7a2ff5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56fcd31c8d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56fcd31c8d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1600"/>
              </a:spcBef>
              <a:spcAft>
                <a:spcPts val="0"/>
              </a:spcAft>
              <a:buClr>
                <a:schemeClr val="dk1"/>
              </a:buClr>
              <a:buSzPts val="1400"/>
              <a:buChar char="○"/>
              <a:defRPr>
                <a:solidFill>
                  <a:schemeClr val="dk1"/>
                </a:solidFill>
              </a:defRPr>
            </a:lvl2pPr>
            <a:lvl3pPr marL="1371600" lvl="2" indent="-317500">
              <a:spcBef>
                <a:spcPts val="1600"/>
              </a:spcBef>
              <a:spcAft>
                <a:spcPts val="0"/>
              </a:spcAft>
              <a:buClr>
                <a:schemeClr val="dk1"/>
              </a:buClr>
              <a:buSzPts val="1400"/>
              <a:buChar char="■"/>
              <a:defRPr>
                <a:solidFill>
                  <a:schemeClr val="dk1"/>
                </a:solidFill>
              </a:defRPr>
            </a:lvl3pPr>
            <a:lvl4pPr marL="1828800" lvl="3" indent="-317500">
              <a:spcBef>
                <a:spcPts val="1600"/>
              </a:spcBef>
              <a:spcAft>
                <a:spcPts val="0"/>
              </a:spcAft>
              <a:buClr>
                <a:schemeClr val="dk1"/>
              </a:buClr>
              <a:buSzPts val="1400"/>
              <a:buChar char="●"/>
              <a:defRPr>
                <a:solidFill>
                  <a:schemeClr val="dk1"/>
                </a:solidFill>
              </a:defRPr>
            </a:lvl4pPr>
            <a:lvl5pPr marL="2286000" lvl="4" indent="-317500">
              <a:spcBef>
                <a:spcPts val="1600"/>
              </a:spcBef>
              <a:spcAft>
                <a:spcPts val="0"/>
              </a:spcAft>
              <a:buClr>
                <a:schemeClr val="dk1"/>
              </a:buClr>
              <a:buSzPts val="1400"/>
              <a:buChar char="○"/>
              <a:defRPr>
                <a:solidFill>
                  <a:schemeClr val="dk1"/>
                </a:solidFill>
              </a:defRPr>
            </a:lvl5pPr>
            <a:lvl6pPr marL="2743200" lvl="5" indent="-317500">
              <a:spcBef>
                <a:spcPts val="1600"/>
              </a:spcBef>
              <a:spcAft>
                <a:spcPts val="0"/>
              </a:spcAft>
              <a:buClr>
                <a:schemeClr val="dk1"/>
              </a:buClr>
              <a:buSzPts val="1400"/>
              <a:buChar char="■"/>
              <a:defRPr>
                <a:solidFill>
                  <a:schemeClr val="dk1"/>
                </a:solidFill>
              </a:defRPr>
            </a:lvl6pPr>
            <a:lvl7pPr marL="3200400" lvl="6" indent="-317500">
              <a:spcBef>
                <a:spcPts val="1600"/>
              </a:spcBef>
              <a:spcAft>
                <a:spcPts val="0"/>
              </a:spcAft>
              <a:buClr>
                <a:schemeClr val="dk1"/>
              </a:buClr>
              <a:buSzPts val="1400"/>
              <a:buChar char="●"/>
              <a:defRPr>
                <a:solidFill>
                  <a:schemeClr val="dk1"/>
                </a:solidFill>
              </a:defRPr>
            </a:lvl7pPr>
            <a:lvl8pPr marL="3657600" lvl="7" indent="-317500">
              <a:spcBef>
                <a:spcPts val="1600"/>
              </a:spcBef>
              <a:spcAft>
                <a:spcPts val="0"/>
              </a:spcAft>
              <a:buClr>
                <a:schemeClr val="dk1"/>
              </a:buClr>
              <a:buSzPts val="1400"/>
              <a:buChar char="○"/>
              <a:defRPr>
                <a:solidFill>
                  <a:schemeClr val="dk1"/>
                </a:solidFill>
              </a:defRPr>
            </a:lvl8pPr>
            <a:lvl9pPr marL="4114800" lvl="8" indent="-317500">
              <a:spcBef>
                <a:spcPts val="1600"/>
              </a:spcBef>
              <a:spcAft>
                <a:spcPts val="160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1600"/>
              </a:spcBef>
              <a:spcAft>
                <a:spcPts val="0"/>
              </a:spcAft>
              <a:buClr>
                <a:schemeClr val="lt2"/>
              </a:buClr>
              <a:buSzPts val="1400"/>
              <a:buChar char="○"/>
              <a:defRPr>
                <a:solidFill>
                  <a:schemeClr val="lt2"/>
                </a:solidFill>
              </a:defRPr>
            </a:lvl2pPr>
            <a:lvl3pPr marL="1371600" lvl="2" indent="-317500">
              <a:lnSpc>
                <a:spcPct val="115000"/>
              </a:lnSpc>
              <a:spcBef>
                <a:spcPts val="1600"/>
              </a:spcBef>
              <a:spcAft>
                <a:spcPts val="0"/>
              </a:spcAft>
              <a:buClr>
                <a:schemeClr val="lt2"/>
              </a:buClr>
              <a:buSzPts val="1400"/>
              <a:buChar char="■"/>
              <a:defRPr>
                <a:solidFill>
                  <a:schemeClr val="lt2"/>
                </a:solidFill>
              </a:defRPr>
            </a:lvl3pPr>
            <a:lvl4pPr marL="1828800" lvl="3" indent="-317500">
              <a:lnSpc>
                <a:spcPct val="115000"/>
              </a:lnSpc>
              <a:spcBef>
                <a:spcPts val="1600"/>
              </a:spcBef>
              <a:spcAft>
                <a:spcPts val="0"/>
              </a:spcAft>
              <a:buClr>
                <a:schemeClr val="lt2"/>
              </a:buClr>
              <a:buSzPts val="1400"/>
              <a:buChar char="●"/>
              <a:defRPr>
                <a:solidFill>
                  <a:schemeClr val="lt2"/>
                </a:solidFill>
              </a:defRPr>
            </a:lvl4pPr>
            <a:lvl5pPr marL="2286000" lvl="4" indent="-317500">
              <a:lnSpc>
                <a:spcPct val="115000"/>
              </a:lnSpc>
              <a:spcBef>
                <a:spcPts val="1600"/>
              </a:spcBef>
              <a:spcAft>
                <a:spcPts val="0"/>
              </a:spcAft>
              <a:buClr>
                <a:schemeClr val="lt2"/>
              </a:buClr>
              <a:buSzPts val="1400"/>
              <a:buChar char="○"/>
              <a:defRPr>
                <a:solidFill>
                  <a:schemeClr val="lt2"/>
                </a:solidFill>
              </a:defRPr>
            </a:lvl5pPr>
            <a:lvl6pPr marL="2743200" lvl="5" indent="-317500">
              <a:lnSpc>
                <a:spcPct val="115000"/>
              </a:lnSpc>
              <a:spcBef>
                <a:spcPts val="1600"/>
              </a:spcBef>
              <a:spcAft>
                <a:spcPts val="0"/>
              </a:spcAft>
              <a:buClr>
                <a:schemeClr val="lt2"/>
              </a:buClr>
              <a:buSzPts val="1400"/>
              <a:buChar char="■"/>
              <a:defRPr>
                <a:solidFill>
                  <a:schemeClr val="lt2"/>
                </a:solidFill>
              </a:defRPr>
            </a:lvl6pPr>
            <a:lvl7pPr marL="3200400" lvl="6" indent="-317500">
              <a:lnSpc>
                <a:spcPct val="115000"/>
              </a:lnSpc>
              <a:spcBef>
                <a:spcPts val="1600"/>
              </a:spcBef>
              <a:spcAft>
                <a:spcPts val="0"/>
              </a:spcAft>
              <a:buClr>
                <a:schemeClr val="lt2"/>
              </a:buClr>
              <a:buSzPts val="1400"/>
              <a:buChar char="●"/>
              <a:defRPr>
                <a:solidFill>
                  <a:schemeClr val="lt2"/>
                </a:solidFill>
              </a:defRPr>
            </a:lvl7pPr>
            <a:lvl8pPr marL="3657600" lvl="7" indent="-317500">
              <a:lnSpc>
                <a:spcPct val="115000"/>
              </a:lnSpc>
              <a:spcBef>
                <a:spcPts val="1600"/>
              </a:spcBef>
              <a:spcAft>
                <a:spcPts val="0"/>
              </a:spcAft>
              <a:buClr>
                <a:schemeClr val="lt2"/>
              </a:buClr>
              <a:buSzPts val="1400"/>
              <a:buChar char="○"/>
              <a:defRPr>
                <a:solidFill>
                  <a:schemeClr val="lt2"/>
                </a:solidFill>
              </a:defRPr>
            </a:lvl8pPr>
            <a:lvl9pPr marL="4114800" lvl="8" indent="-317500">
              <a:lnSpc>
                <a:spcPct val="115000"/>
              </a:lnSpc>
              <a:spcBef>
                <a:spcPts val="1600"/>
              </a:spcBef>
              <a:spcAft>
                <a:spcPts val="160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greentumble.com/pros-and-cons-of-fossil-fuels/"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hyperlink" Target="https://www.renewableenergysolar.net/solar/fossil-fuels-their-effect-on-the-environment/" TargetMode="External"/><Relationship Id="rId4" Type="http://schemas.openxmlformats.org/officeDocument/2006/relationships/hyperlink" Target="https://ourworldindata.org/fossil-fuel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Fossil Fuels </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Jason, Jesus, John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Advantages</a:t>
            </a:r>
            <a:endParaRPr/>
          </a:p>
        </p:txBody>
      </p:sp>
      <p:sp>
        <p:nvSpPr>
          <p:cNvPr id="61" name="Google Shape;61;p14"/>
          <p:cNvSpPr txBox="1">
            <a:spLocks noGrp="1"/>
          </p:cNvSpPr>
          <p:nvPr>
            <p:ph type="body" idx="1"/>
          </p:nvPr>
        </p:nvSpPr>
        <p:spPr>
          <a:xfrm>
            <a:off x="375225" y="1134350"/>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chemeClr val="dk1"/>
              </a:buClr>
              <a:buSzPts val="1800"/>
              <a:buChar char="●"/>
            </a:pPr>
            <a:r>
              <a:rPr lang="en">
                <a:solidFill>
                  <a:schemeClr val="dk1"/>
                </a:solidFill>
              </a:rPr>
              <a:t>Cheap</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High power output</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Reliable</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Global distribution</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Generates thousands of jobs</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Easily available</a:t>
            </a:r>
            <a:endParaRPr>
              <a:solidFill>
                <a:schemeClr val="dk1"/>
              </a:solidFill>
            </a:endParaRPr>
          </a:p>
        </p:txBody>
      </p:sp>
      <p:pic>
        <p:nvPicPr>
          <p:cNvPr id="62" name="Google Shape;62;p14"/>
          <p:cNvPicPr preferRelativeResize="0"/>
          <p:nvPr/>
        </p:nvPicPr>
        <p:blipFill>
          <a:blip r:embed="rId3">
            <a:alphaModFix/>
          </a:blip>
          <a:stretch>
            <a:fillRect/>
          </a:stretch>
        </p:blipFill>
        <p:spPr>
          <a:xfrm>
            <a:off x="4389132" y="727925"/>
            <a:ext cx="4506700" cy="25322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Disadvantages </a:t>
            </a:r>
            <a:endParaRPr/>
          </a:p>
        </p:txBody>
      </p:sp>
      <p:sp>
        <p:nvSpPr>
          <p:cNvPr id="68" name="Google Shape;68;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FFFFFF"/>
              </a:buClr>
              <a:buSzPts val="1800"/>
              <a:buChar char="●"/>
            </a:pPr>
            <a:r>
              <a:rPr lang="en">
                <a:solidFill>
                  <a:srgbClr val="FFFFFF"/>
                </a:solidFill>
              </a:rPr>
              <a:t>Finite resource</a:t>
            </a:r>
            <a:endParaRPr>
              <a:solidFill>
                <a:srgbClr val="FFFFFF"/>
              </a:solidFill>
            </a:endParaRPr>
          </a:p>
          <a:p>
            <a:pPr marL="457200" lvl="0" indent="-342900" algn="l" rtl="0">
              <a:spcBef>
                <a:spcPts val="0"/>
              </a:spcBef>
              <a:spcAft>
                <a:spcPts val="0"/>
              </a:spcAft>
              <a:buClr>
                <a:srgbClr val="FFFFFF"/>
              </a:buClr>
              <a:buSzPts val="1800"/>
              <a:buChar char="●"/>
            </a:pPr>
            <a:r>
              <a:rPr lang="en">
                <a:solidFill>
                  <a:srgbClr val="FFFFFF"/>
                </a:solidFill>
              </a:rPr>
              <a:t>Emits greenhouse gases</a:t>
            </a:r>
            <a:endParaRPr>
              <a:solidFill>
                <a:srgbClr val="FFFFFF"/>
              </a:solidFill>
            </a:endParaRPr>
          </a:p>
          <a:p>
            <a:pPr marL="457200" lvl="0" indent="-342900" algn="l" rtl="0">
              <a:spcBef>
                <a:spcPts val="0"/>
              </a:spcBef>
              <a:spcAft>
                <a:spcPts val="0"/>
              </a:spcAft>
              <a:buClr>
                <a:srgbClr val="FFFFFF"/>
              </a:buClr>
              <a:buSzPts val="1800"/>
              <a:buChar char="●"/>
            </a:pPr>
            <a:r>
              <a:rPr lang="en">
                <a:solidFill>
                  <a:srgbClr val="FFFFFF"/>
                </a:solidFill>
              </a:rPr>
              <a:t>Negative impact on human health</a:t>
            </a:r>
            <a:endParaRPr>
              <a:solidFill>
                <a:srgbClr val="FFFFFF"/>
              </a:solidFill>
            </a:endParaRPr>
          </a:p>
          <a:p>
            <a:pPr marL="457200" lvl="0" indent="-342900" algn="l" rtl="0">
              <a:spcBef>
                <a:spcPts val="0"/>
              </a:spcBef>
              <a:spcAft>
                <a:spcPts val="0"/>
              </a:spcAft>
              <a:buClr>
                <a:srgbClr val="FFFFFF"/>
              </a:buClr>
              <a:buSzPts val="1800"/>
              <a:buChar char="●"/>
            </a:pPr>
            <a:r>
              <a:rPr lang="en">
                <a:solidFill>
                  <a:srgbClr val="FFFFFF"/>
                </a:solidFill>
              </a:rPr>
              <a:t>Negative environmental impact</a:t>
            </a:r>
            <a:endParaRPr>
              <a:solidFill>
                <a:srgbClr val="FFFFFF"/>
              </a:solidFill>
            </a:endParaRPr>
          </a:p>
          <a:p>
            <a:pPr marL="457200" lvl="0" indent="-342900" algn="l" rtl="0">
              <a:spcBef>
                <a:spcPts val="0"/>
              </a:spcBef>
              <a:spcAft>
                <a:spcPts val="0"/>
              </a:spcAft>
              <a:buClr>
                <a:srgbClr val="FFFFFF"/>
              </a:buClr>
              <a:buSzPts val="1800"/>
              <a:buChar char="●"/>
            </a:pPr>
            <a:r>
              <a:rPr lang="en">
                <a:solidFill>
                  <a:srgbClr val="FFFFFF"/>
                </a:solidFill>
              </a:rPr>
              <a:t>Dangerous accidents</a:t>
            </a:r>
            <a:endParaRPr>
              <a:solidFill>
                <a:srgbClr val="FFFFFF"/>
              </a:solidFill>
            </a:endParaRPr>
          </a:p>
        </p:txBody>
      </p:sp>
      <p:pic>
        <p:nvPicPr>
          <p:cNvPr id="69" name="Google Shape;69;p15"/>
          <p:cNvPicPr preferRelativeResize="0"/>
          <p:nvPr/>
        </p:nvPicPr>
        <p:blipFill>
          <a:blip r:embed="rId3">
            <a:alphaModFix/>
          </a:blip>
          <a:stretch>
            <a:fillRect/>
          </a:stretch>
        </p:blipFill>
        <p:spPr>
          <a:xfrm>
            <a:off x="4572000" y="799875"/>
            <a:ext cx="4234400" cy="22583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Types of Primary Sources</a:t>
            </a:r>
            <a:endParaRPr/>
          </a:p>
        </p:txBody>
      </p:sp>
      <p:sp>
        <p:nvSpPr>
          <p:cNvPr id="75" name="Google Shape;75;p16"/>
          <p:cNvSpPr txBox="1">
            <a:spLocks noGrp="1"/>
          </p:cNvSpPr>
          <p:nvPr>
            <p:ph type="body" idx="1"/>
          </p:nvPr>
        </p:nvSpPr>
        <p:spPr>
          <a:xfrm>
            <a:off x="311700" y="1152475"/>
            <a:ext cx="8685000" cy="37653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FFFFFF"/>
              </a:buClr>
              <a:buSzPts val="1800"/>
              <a:buChar char="●"/>
            </a:pPr>
            <a:r>
              <a:rPr lang="en">
                <a:solidFill>
                  <a:srgbClr val="FFFFFF"/>
                </a:solidFill>
              </a:rPr>
              <a:t>Coal</a:t>
            </a:r>
            <a:endParaRPr>
              <a:solidFill>
                <a:srgbClr val="FFFFFF"/>
              </a:solidFill>
            </a:endParaRPr>
          </a:p>
          <a:p>
            <a:pPr marL="457200" lvl="0" indent="-342900" algn="l" rtl="0">
              <a:spcBef>
                <a:spcPts val="0"/>
              </a:spcBef>
              <a:spcAft>
                <a:spcPts val="0"/>
              </a:spcAft>
              <a:buClr>
                <a:srgbClr val="FFFFFF"/>
              </a:buClr>
              <a:buSzPts val="1800"/>
              <a:buChar char="●"/>
            </a:pPr>
            <a:r>
              <a:rPr lang="en">
                <a:solidFill>
                  <a:srgbClr val="FFFFFF"/>
                </a:solidFill>
              </a:rPr>
              <a:t>Oil/petroleum</a:t>
            </a:r>
            <a:endParaRPr>
              <a:solidFill>
                <a:srgbClr val="FFFFFF"/>
              </a:solidFill>
            </a:endParaRPr>
          </a:p>
          <a:p>
            <a:pPr marL="457200" lvl="0" indent="-342900" algn="l" rtl="0">
              <a:spcBef>
                <a:spcPts val="0"/>
              </a:spcBef>
              <a:spcAft>
                <a:spcPts val="0"/>
              </a:spcAft>
              <a:buClr>
                <a:srgbClr val="FFFFFF"/>
              </a:buClr>
              <a:buSzPts val="1800"/>
              <a:buChar char="●"/>
            </a:pPr>
            <a:r>
              <a:rPr lang="en">
                <a:solidFill>
                  <a:srgbClr val="FFFFFF"/>
                </a:solidFill>
              </a:rPr>
              <a:t>Natural gas</a:t>
            </a:r>
            <a:endParaRPr>
              <a:solidFill>
                <a:srgbClr val="FFFFFF"/>
              </a:solidFill>
            </a:endParaRPr>
          </a:p>
        </p:txBody>
      </p:sp>
      <p:pic>
        <p:nvPicPr>
          <p:cNvPr id="76" name="Google Shape;76;p16"/>
          <p:cNvPicPr preferRelativeResize="0"/>
          <p:nvPr/>
        </p:nvPicPr>
        <p:blipFill>
          <a:blip r:embed="rId3">
            <a:alphaModFix/>
          </a:blip>
          <a:stretch>
            <a:fillRect/>
          </a:stretch>
        </p:blipFill>
        <p:spPr>
          <a:xfrm>
            <a:off x="2901375" y="1158450"/>
            <a:ext cx="3273216" cy="1818475"/>
          </a:xfrm>
          <a:prstGeom prst="rect">
            <a:avLst/>
          </a:prstGeom>
          <a:noFill/>
          <a:ln>
            <a:noFill/>
          </a:ln>
        </p:spPr>
      </p:pic>
      <p:pic>
        <p:nvPicPr>
          <p:cNvPr id="77" name="Google Shape;77;p16"/>
          <p:cNvPicPr preferRelativeResize="0"/>
          <p:nvPr/>
        </p:nvPicPr>
        <p:blipFill>
          <a:blip r:embed="rId4">
            <a:alphaModFix/>
          </a:blip>
          <a:stretch>
            <a:fillRect/>
          </a:stretch>
        </p:blipFill>
        <p:spPr>
          <a:xfrm>
            <a:off x="2901375" y="2976930"/>
            <a:ext cx="3273225" cy="1832996"/>
          </a:xfrm>
          <a:prstGeom prst="rect">
            <a:avLst/>
          </a:prstGeom>
          <a:noFill/>
          <a:ln>
            <a:noFill/>
          </a:ln>
        </p:spPr>
      </p:pic>
      <p:pic>
        <p:nvPicPr>
          <p:cNvPr id="78" name="Google Shape;78;p16"/>
          <p:cNvPicPr preferRelativeResize="0"/>
          <p:nvPr/>
        </p:nvPicPr>
        <p:blipFill>
          <a:blip r:embed="rId5">
            <a:alphaModFix/>
          </a:blip>
          <a:stretch>
            <a:fillRect/>
          </a:stretch>
        </p:blipFill>
        <p:spPr>
          <a:xfrm>
            <a:off x="6174600" y="1974675"/>
            <a:ext cx="2686050" cy="16954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Processing the Power</a:t>
            </a:r>
            <a:endParaRPr/>
          </a:p>
        </p:txBody>
      </p:sp>
      <p:sp>
        <p:nvSpPr>
          <p:cNvPr id="84" name="Google Shape;84;p17"/>
          <p:cNvSpPr txBox="1">
            <a:spLocks noGrp="1"/>
          </p:cNvSpPr>
          <p:nvPr>
            <p:ph type="body" idx="1"/>
          </p:nvPr>
        </p:nvSpPr>
        <p:spPr>
          <a:xfrm>
            <a:off x="5724000" y="960525"/>
            <a:ext cx="3108300" cy="40335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 sz="1500">
                <a:solidFill>
                  <a:srgbClr val="FFFFFF"/>
                </a:solidFill>
              </a:rPr>
              <a:t>Fossil fuels are burned to produce energy so that water can turn into steam for the boilers. The stream forces the turbine to turn. The turbine makes the coils of the generator rotate to make electricity. Cold water from river or other water sources helps condenses the steam into liquid, so that the process can be redone. </a:t>
            </a:r>
            <a:endParaRPr sz="1500">
              <a:solidFill>
                <a:srgbClr val="FFFFFF"/>
              </a:solidFill>
            </a:endParaRPr>
          </a:p>
        </p:txBody>
      </p:sp>
      <p:pic>
        <p:nvPicPr>
          <p:cNvPr id="85" name="Google Shape;85;p17"/>
          <p:cNvPicPr preferRelativeResize="0"/>
          <p:nvPr/>
        </p:nvPicPr>
        <p:blipFill>
          <a:blip r:embed="rId3">
            <a:alphaModFix/>
          </a:blip>
          <a:stretch>
            <a:fillRect/>
          </a:stretch>
        </p:blipFill>
        <p:spPr>
          <a:xfrm>
            <a:off x="203025" y="1398325"/>
            <a:ext cx="5420300" cy="30719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Sankey Diagram </a:t>
            </a: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pic>
        <p:nvPicPr>
          <p:cNvPr id="92" name="Google Shape;92;p18"/>
          <p:cNvPicPr preferRelativeResize="0"/>
          <p:nvPr/>
        </p:nvPicPr>
        <p:blipFill>
          <a:blip r:embed="rId3">
            <a:alphaModFix/>
          </a:blip>
          <a:stretch>
            <a:fillRect/>
          </a:stretch>
        </p:blipFill>
        <p:spPr>
          <a:xfrm>
            <a:off x="36225" y="1101000"/>
            <a:ext cx="9107775" cy="40425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How to Solve </a:t>
            </a:r>
            <a:endParaRPr/>
          </a:p>
        </p:txBody>
      </p:sp>
      <p:sp>
        <p:nvSpPr>
          <p:cNvPr id="98" name="Google Shape;98;p19"/>
          <p:cNvSpPr txBox="1">
            <a:spLocks noGrp="1"/>
          </p:cNvSpPr>
          <p:nvPr>
            <p:ph type="body" idx="1"/>
          </p:nvPr>
        </p:nvSpPr>
        <p:spPr>
          <a:xfrm>
            <a:off x="311703" y="1017727"/>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FFFFFF"/>
              </a:buClr>
              <a:buSzPts val="1800"/>
              <a:buChar char="●"/>
            </a:pPr>
            <a:r>
              <a:rPr lang="en">
                <a:solidFill>
                  <a:srgbClr val="FFFFFF"/>
                </a:solidFill>
              </a:rPr>
              <a:t>Power output: P = (E</a:t>
            </a:r>
            <a:r>
              <a:rPr lang="en" baseline="-25000">
                <a:solidFill>
                  <a:srgbClr val="FFFFFF"/>
                </a:solidFill>
              </a:rPr>
              <a:t>s</a:t>
            </a:r>
            <a:r>
              <a:rPr lang="en">
                <a:solidFill>
                  <a:srgbClr val="FFFFFF"/>
                </a:solidFill>
              </a:rPr>
              <a:t> x kg x e) / (24 x 60 x 60)                                                  where E</a:t>
            </a:r>
            <a:r>
              <a:rPr lang="en" baseline="-25000">
                <a:solidFill>
                  <a:srgbClr val="FFFFFF"/>
                </a:solidFill>
              </a:rPr>
              <a:t>s</a:t>
            </a:r>
            <a:r>
              <a:rPr lang="en">
                <a:solidFill>
                  <a:srgbClr val="FFFFFF"/>
                </a:solidFill>
              </a:rPr>
              <a:t> is the specific energy of the fuel in </a:t>
            </a:r>
            <a:r>
              <a:rPr lang="en" u="sng">
                <a:solidFill>
                  <a:srgbClr val="FFFFFF"/>
                </a:solidFill>
              </a:rPr>
              <a:t>joules</a:t>
            </a:r>
            <a:r>
              <a:rPr lang="en">
                <a:solidFill>
                  <a:srgbClr val="FFFFFF"/>
                </a:solidFill>
              </a:rPr>
              <a:t>, kg is the amount of fuel in </a:t>
            </a:r>
            <a:r>
              <a:rPr lang="en" u="sng">
                <a:solidFill>
                  <a:srgbClr val="FFFFFF"/>
                </a:solidFill>
              </a:rPr>
              <a:t>kilograms</a:t>
            </a:r>
            <a:r>
              <a:rPr lang="en">
                <a:solidFill>
                  <a:srgbClr val="FFFFFF"/>
                </a:solidFill>
              </a:rPr>
              <a:t>, and e is the efficiency in decimal form</a:t>
            </a:r>
            <a:endParaRPr>
              <a:solidFill>
                <a:srgbClr val="FFFFFF"/>
              </a:solidFill>
            </a:endParaRPr>
          </a:p>
          <a:p>
            <a:pPr marL="457200" lvl="0" indent="-342900" algn="l" rtl="0">
              <a:spcBef>
                <a:spcPts val="0"/>
              </a:spcBef>
              <a:spcAft>
                <a:spcPts val="0"/>
              </a:spcAft>
              <a:buClr>
                <a:srgbClr val="FFFFFF"/>
              </a:buClr>
              <a:buSzPts val="1800"/>
              <a:buChar char="●"/>
            </a:pPr>
            <a:r>
              <a:rPr lang="en">
                <a:solidFill>
                  <a:srgbClr val="FFFFFF"/>
                </a:solidFill>
              </a:rPr>
              <a:t>Rate energy is discarded at: P</a:t>
            </a:r>
            <a:r>
              <a:rPr lang="en" baseline="-25000">
                <a:solidFill>
                  <a:srgbClr val="FFFFFF"/>
                </a:solidFill>
              </a:rPr>
              <a:t>discarded</a:t>
            </a:r>
            <a:r>
              <a:rPr lang="en">
                <a:solidFill>
                  <a:srgbClr val="FFFFFF"/>
                </a:solidFill>
              </a:rPr>
              <a:t> = [(1 - e) x E</a:t>
            </a:r>
            <a:r>
              <a:rPr lang="en" baseline="-25000">
                <a:solidFill>
                  <a:srgbClr val="FFFFFF"/>
                </a:solidFill>
              </a:rPr>
              <a:t>s</a:t>
            </a:r>
            <a:r>
              <a:rPr lang="en">
                <a:solidFill>
                  <a:srgbClr val="FFFFFF"/>
                </a:solidFill>
              </a:rPr>
              <a:t> x kg] / (24 x 60 x 60)</a:t>
            </a:r>
            <a:endParaRPr>
              <a:solidFill>
                <a:srgbClr val="FFFFFF"/>
              </a:solidFill>
            </a:endParaRPr>
          </a:p>
          <a:p>
            <a:pPr marL="457200" lvl="0" indent="-342900" algn="l" rtl="0">
              <a:spcBef>
                <a:spcPts val="0"/>
              </a:spcBef>
              <a:spcAft>
                <a:spcPts val="0"/>
              </a:spcAft>
              <a:buClr>
                <a:srgbClr val="FFFFFF"/>
              </a:buClr>
              <a:buSzPts val="1800"/>
              <a:buChar char="●"/>
            </a:pPr>
            <a:r>
              <a:rPr lang="en">
                <a:solidFill>
                  <a:srgbClr val="FFFFFF"/>
                </a:solidFill>
              </a:rPr>
              <a:t>Rate of water flowing away = P</a:t>
            </a:r>
            <a:r>
              <a:rPr lang="en" baseline="-25000">
                <a:solidFill>
                  <a:srgbClr val="FFFFFF"/>
                </a:solidFill>
              </a:rPr>
              <a:t>discarded</a:t>
            </a:r>
            <a:r>
              <a:rPr lang="en">
                <a:solidFill>
                  <a:srgbClr val="FFFFFF"/>
                </a:solidFill>
              </a:rPr>
              <a:t> / c</a:t>
            </a:r>
            <a:r>
              <a:rPr lang="en" baseline="-25000">
                <a:solidFill>
                  <a:srgbClr val="FFFFFF"/>
                </a:solidFill>
              </a:rPr>
              <a:t>s</a:t>
            </a:r>
            <a:endParaRPr>
              <a:solidFill>
                <a:srgbClr val="FFFFFF"/>
              </a:solidFill>
            </a:endParaRPr>
          </a:p>
          <a:p>
            <a:pPr marL="457200" lvl="0" indent="-342900" algn="l" rtl="0">
              <a:spcBef>
                <a:spcPts val="0"/>
              </a:spcBef>
              <a:spcAft>
                <a:spcPts val="0"/>
              </a:spcAft>
              <a:buSzPts val="1800"/>
              <a:buChar char="●"/>
            </a:pPr>
            <a:r>
              <a:rPr lang="en">
                <a:solidFill>
                  <a:srgbClr val="FFFFFF"/>
                </a:solidFill>
              </a:rPr>
              <a:t>Kilometers per liter of gas: d = {[(34 x 10</a:t>
            </a:r>
            <a:r>
              <a:rPr lang="en" baseline="30000">
                <a:solidFill>
                  <a:srgbClr val="FFFFFF"/>
                </a:solidFill>
              </a:rPr>
              <a:t>6</a:t>
            </a:r>
            <a:r>
              <a:rPr lang="en">
                <a:solidFill>
                  <a:srgbClr val="FFFFFF"/>
                </a:solidFill>
              </a:rPr>
              <a:t> J) x e] / kw} x s                                      where kW is the power developed by the engine in </a:t>
            </a:r>
            <a:r>
              <a:rPr lang="en" u="sng">
                <a:solidFill>
                  <a:srgbClr val="FFFFFF"/>
                </a:solidFill>
              </a:rPr>
              <a:t>kilowatts</a:t>
            </a:r>
            <a:r>
              <a:rPr lang="en">
                <a:solidFill>
                  <a:srgbClr val="FFFFFF"/>
                </a:solidFill>
              </a:rPr>
              <a:t>, s is the speed of the vehicle in </a:t>
            </a:r>
            <a:r>
              <a:rPr lang="en" u="sng">
                <a:solidFill>
                  <a:srgbClr val="FFFFFF"/>
                </a:solidFill>
              </a:rPr>
              <a:t>meters per second</a:t>
            </a:r>
            <a:r>
              <a:rPr lang="en">
                <a:solidFill>
                  <a:srgbClr val="FFFFFF"/>
                </a:solidFill>
              </a:rPr>
              <a:t>, and d is the distance in meters</a:t>
            </a:r>
            <a:endParaRPr>
              <a:solidFill>
                <a:srgbClr val="FFFFFF"/>
              </a:solidFill>
            </a:endParaRPr>
          </a:p>
          <a:p>
            <a:pPr marL="457200" lvl="0" indent="-342900" algn="l" rtl="0">
              <a:spcBef>
                <a:spcPts val="0"/>
              </a:spcBef>
              <a:spcAft>
                <a:spcPts val="0"/>
              </a:spcAft>
              <a:buClr>
                <a:srgbClr val="FFFFFF"/>
              </a:buClr>
              <a:buSzPts val="1800"/>
              <a:buChar char="●"/>
            </a:pPr>
            <a:r>
              <a:rPr lang="en">
                <a:solidFill>
                  <a:srgbClr val="FFFFFF"/>
                </a:solidFill>
              </a:rPr>
              <a:t>Amount of fuel burned in a day: [(GW x 24 x 60 x 60) / 0.4] / E</a:t>
            </a:r>
            <a:r>
              <a:rPr lang="en" baseline="-25000">
                <a:solidFill>
                  <a:srgbClr val="FFFFFF"/>
                </a:solidFill>
              </a:rPr>
              <a:t>s            </a:t>
            </a:r>
            <a:r>
              <a:rPr lang="en">
                <a:solidFill>
                  <a:srgbClr val="FFFFFF"/>
                </a:solidFill>
              </a:rPr>
              <a:t>                 where GW is the number of GW a power plant produces converted to </a:t>
            </a:r>
            <a:r>
              <a:rPr lang="en" u="sng">
                <a:solidFill>
                  <a:srgbClr val="FFFFFF"/>
                </a:solidFill>
              </a:rPr>
              <a:t>joules per kilogram</a:t>
            </a:r>
            <a:endParaRPr>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More Information </a:t>
            </a:r>
            <a:endParaRPr/>
          </a:p>
        </p:txBody>
      </p:sp>
      <p:sp>
        <p:nvSpPr>
          <p:cNvPr id="104" name="Google Shape;104;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solidFill>
                  <a:srgbClr val="FFFFFF"/>
                </a:solidFill>
              </a:rPr>
              <a:t>If fossil fuels continue to be used at the rate that they are being used then the pollution will make global warming even more of a concern. The resources that we are currently using are running out, we are using more than th planet is producing so we will run out eventually if we don't cut back on our usage. </a:t>
            </a:r>
            <a:endParaRPr>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Sources </a:t>
            </a:r>
            <a:endParaRPr/>
          </a:p>
        </p:txBody>
      </p:sp>
      <p:sp>
        <p:nvSpPr>
          <p:cNvPr id="110" name="Google Shape;110;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lnSpc>
                <a:spcPct val="150000"/>
              </a:lnSpc>
              <a:spcBef>
                <a:spcPts val="0"/>
              </a:spcBef>
              <a:spcAft>
                <a:spcPts val="0"/>
              </a:spcAft>
              <a:buSzPts val="1800"/>
              <a:buChar char="-"/>
            </a:pPr>
            <a:r>
              <a:rPr lang="en" u="sng">
                <a:solidFill>
                  <a:srgbClr val="1155CC"/>
                </a:solidFill>
                <a:hlinkClick r:id="rId3"/>
              </a:rPr>
              <a:t>https://greentumble.com/pros-and-cons-of-fossil-fuels/</a:t>
            </a:r>
            <a:endParaRPr>
              <a:solidFill>
                <a:srgbClr val="000000"/>
              </a:solidFill>
            </a:endParaRPr>
          </a:p>
          <a:p>
            <a:pPr marL="457200" lvl="0" indent="-342900" algn="l" rtl="0">
              <a:lnSpc>
                <a:spcPct val="150000"/>
              </a:lnSpc>
              <a:spcBef>
                <a:spcPts val="0"/>
              </a:spcBef>
              <a:spcAft>
                <a:spcPts val="0"/>
              </a:spcAft>
              <a:buSzPts val="1800"/>
              <a:buChar char="-"/>
            </a:pPr>
            <a:r>
              <a:rPr lang="en" u="sng">
                <a:solidFill>
                  <a:srgbClr val="1155CC"/>
                </a:solidFill>
                <a:hlinkClick r:id="rId4"/>
              </a:rPr>
              <a:t>https://ourworldindata.org/fossil-fuels</a:t>
            </a:r>
            <a:endParaRPr/>
          </a:p>
          <a:p>
            <a:pPr marL="457200" lvl="0" indent="-342900" algn="l" rtl="0">
              <a:lnSpc>
                <a:spcPct val="150000"/>
              </a:lnSpc>
              <a:spcBef>
                <a:spcPts val="0"/>
              </a:spcBef>
              <a:spcAft>
                <a:spcPts val="0"/>
              </a:spcAft>
              <a:buSzPts val="1800"/>
              <a:buChar char="-"/>
            </a:pPr>
            <a:r>
              <a:rPr lang="en" u="sng">
                <a:solidFill>
                  <a:srgbClr val="1155CC"/>
                </a:solidFill>
                <a:hlinkClick r:id="rId5"/>
              </a:rPr>
              <a:t>https://www.renewableenergysolar.net/solar/fossil-fuels-their-effect-on-the-environment/</a:t>
            </a:r>
            <a:endParaRPr/>
          </a:p>
          <a:p>
            <a:pPr marL="457200" lvl="0" indent="0" algn="l" rtl="0">
              <a:lnSpc>
                <a:spcPct val="150000"/>
              </a:lnSpc>
              <a:spcBef>
                <a:spcPts val="0"/>
              </a:spcBef>
              <a:spcAft>
                <a:spcPts val="0"/>
              </a:spcAft>
              <a:buNone/>
            </a:pPr>
            <a:endParaRPr/>
          </a:p>
          <a:p>
            <a:pPr marL="0" lvl="0" indent="0" algn="l" rtl="0">
              <a:lnSpc>
                <a:spcPct val="150000"/>
              </a:lnSpc>
              <a:spcBef>
                <a:spcPts val="0"/>
              </a:spcBef>
              <a:spcAft>
                <a:spcPts val="0"/>
              </a:spcAft>
              <a:buNone/>
            </a:pPr>
            <a:endParaRPr/>
          </a:p>
        </p:txBody>
      </p:sp>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367</Words>
  <Application>Microsoft Office PowerPoint</Application>
  <PresentationFormat>On-screen Show (16:9)</PresentationFormat>
  <Paragraphs>34</Paragraphs>
  <Slides>9</Slides>
  <Notes>9</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9</vt:i4>
      </vt:variant>
    </vt:vector>
  </HeadingPairs>
  <TitlesOfParts>
    <vt:vector size="11" baseType="lpstr">
      <vt:lpstr>Arial</vt:lpstr>
      <vt:lpstr>Simple Dark</vt:lpstr>
      <vt:lpstr>Fossil Fuels </vt:lpstr>
      <vt:lpstr>Advantages</vt:lpstr>
      <vt:lpstr>Disadvantages </vt:lpstr>
      <vt:lpstr>Types of Primary Sources</vt:lpstr>
      <vt:lpstr>Processing the Power</vt:lpstr>
      <vt:lpstr>Sankey Diagram </vt:lpstr>
      <vt:lpstr>How to Solve </vt:lpstr>
      <vt:lpstr>More Information </vt:lpstr>
      <vt:lpstr>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Fossil Fuels </dc:title>
  <dc:creator>Triplett, Melissa J.</dc:creator>
  <cp:lastModifiedBy>Triplett, Melissa J.</cp:lastModifiedBy>
  <cp:revision>1</cp:revision>
  <dcterms:modified xsi:type="dcterms:W3CDTF">2019-05-02T14:00:36Z</dcterms:modified>
</cp:coreProperties>
</file>